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67" r:id="rId3"/>
    <p:sldId id="268" r:id="rId4"/>
    <p:sldId id="261" r:id="rId5"/>
    <p:sldId id="266" r:id="rId6"/>
    <p:sldId id="265" r:id="rId7"/>
    <p:sldId id="262" r:id="rId8"/>
    <p:sldId id="264" r:id="rId9"/>
    <p:sldId id="263" r:id="rId1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92"/>
    <p:restoredTop sz="94648"/>
  </p:normalViewPr>
  <p:slideViewPr>
    <p:cSldViewPr>
      <p:cViewPr varScale="1">
        <p:scale>
          <a:sx n="142" d="100"/>
          <a:sy n="142" d="100"/>
        </p:scale>
        <p:origin x="510" y="11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B4EE3-ECEA-C242-845D-2BC1C3F9E94E}" type="datetimeFigureOut">
              <a:rPr lang="en-US" smtClean="0"/>
              <a:pPr/>
              <a:t>9/8/2025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B98A9-6A52-9349-91A7-D6CDA629B332}" type="slidenum">
              <a:rPr lang="en-US" smtClean="0"/>
              <a:pPr/>
              <a:t>‹#›</a:t>
            </a:fld>
            <a:endParaRPr lang="en-US"/>
          </a:p>
        </p:txBody>
      </p:sp>
    </p:spTree>
    <p:extLst>
      <p:ext uri="{BB962C8B-B14F-4D97-AF65-F5344CB8AC3E}">
        <p14:creationId xmlns:p14="http://schemas.microsoft.com/office/powerpoint/2010/main" val="334364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2</a:t>
            </a:fld>
            <a:endParaRPr lang="en-US"/>
          </a:p>
        </p:txBody>
      </p:sp>
    </p:spTree>
    <p:extLst>
      <p:ext uri="{BB962C8B-B14F-4D97-AF65-F5344CB8AC3E}">
        <p14:creationId xmlns:p14="http://schemas.microsoft.com/office/powerpoint/2010/main" val="40565621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4</a:t>
            </a:fld>
            <a:endParaRPr lang="en-US"/>
          </a:p>
        </p:txBody>
      </p:sp>
    </p:spTree>
    <p:extLst>
      <p:ext uri="{BB962C8B-B14F-4D97-AF65-F5344CB8AC3E}">
        <p14:creationId xmlns:p14="http://schemas.microsoft.com/office/powerpoint/2010/main" val="1889557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5</a:t>
            </a:fld>
            <a:endParaRPr lang="en-US"/>
          </a:p>
        </p:txBody>
      </p:sp>
    </p:spTree>
    <p:extLst>
      <p:ext uri="{BB962C8B-B14F-4D97-AF65-F5344CB8AC3E}">
        <p14:creationId xmlns:p14="http://schemas.microsoft.com/office/powerpoint/2010/main" val="2156354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6</a:t>
            </a:fld>
            <a:endParaRPr lang="en-US"/>
          </a:p>
        </p:txBody>
      </p:sp>
    </p:spTree>
    <p:extLst>
      <p:ext uri="{BB962C8B-B14F-4D97-AF65-F5344CB8AC3E}">
        <p14:creationId xmlns:p14="http://schemas.microsoft.com/office/powerpoint/2010/main" val="714271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7</a:t>
            </a:fld>
            <a:endParaRPr lang="en-US"/>
          </a:p>
        </p:txBody>
      </p:sp>
    </p:spTree>
    <p:extLst>
      <p:ext uri="{BB962C8B-B14F-4D97-AF65-F5344CB8AC3E}">
        <p14:creationId xmlns:p14="http://schemas.microsoft.com/office/powerpoint/2010/main" val="7957008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8</a:t>
            </a:fld>
            <a:endParaRPr lang="en-US"/>
          </a:p>
        </p:txBody>
      </p:sp>
    </p:spTree>
    <p:extLst>
      <p:ext uri="{BB962C8B-B14F-4D97-AF65-F5344CB8AC3E}">
        <p14:creationId xmlns:p14="http://schemas.microsoft.com/office/powerpoint/2010/main" val="3760752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9</a:t>
            </a:fld>
            <a:endParaRPr lang="en-US"/>
          </a:p>
        </p:txBody>
      </p:sp>
    </p:spTree>
    <p:extLst>
      <p:ext uri="{BB962C8B-B14F-4D97-AF65-F5344CB8AC3E}">
        <p14:creationId xmlns:p14="http://schemas.microsoft.com/office/powerpoint/2010/main" val="29267295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9/8/2025</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awards.marketing-interactive.com/pr-awards/entry-submission/"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EDD7B51-A2FF-D166-C18A-E9D9614B0745}"/>
              </a:ext>
            </a:extLst>
          </p:cNvPr>
          <p:cNvSpPr txBox="1"/>
          <p:nvPr/>
        </p:nvSpPr>
        <p:spPr>
          <a:xfrm>
            <a:off x="2286000" y="4155926"/>
            <a:ext cx="4572000" cy="276999"/>
          </a:xfrm>
          <a:prstGeom prst="rect">
            <a:avLst/>
          </a:prstGeom>
          <a:noFill/>
        </p:spPr>
        <p:txBody>
          <a:bodyPr wrap="square">
            <a:spAutoFit/>
          </a:bodyPr>
          <a:lstStyle/>
          <a:p>
            <a:pPr algn="ctr"/>
            <a:r>
              <a:rPr lang="en-US" sz="1200" dirty="0">
                <a:solidFill>
                  <a:schemeClr val="bg1"/>
                </a:solidFill>
                <a:latin typeface="Arial" panose="020B0604020202020204" pitchFamily="34" charset="0"/>
                <a:ea typeface="Helvetica Neue" panose="02000503000000020004" pitchFamily="2" charset="0"/>
                <a:cs typeface="Arial" panose="020B0604020202020204" pitchFamily="34" charset="0"/>
              </a:rPr>
              <a:t>CORE SUBMISSION DOCUMENT – </a:t>
            </a:r>
            <a:r>
              <a:rPr lang="en-US" sz="1200" b="1" dirty="0">
                <a:solidFill>
                  <a:schemeClr val="bg1"/>
                </a:solidFill>
                <a:latin typeface="Arial" panose="020B0604020202020204" pitchFamily="34" charset="0"/>
                <a:ea typeface="Helvetica Neue" panose="02000503000000020004" pitchFamily="2" charset="0"/>
                <a:cs typeface="Arial" panose="020B0604020202020204" pitchFamily="34" charset="0"/>
              </a:rPr>
              <a:t>TALENT CATEGORIES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a:extLst>
              <a:ext uri="{FF2B5EF4-FFF2-40B4-BE49-F238E27FC236}">
                <a16:creationId xmlns:a16="http://schemas.microsoft.com/office/drawing/2014/main" id="{6CAFFA34-39F9-2C49-B796-915FBF4F88D6}"/>
              </a:ext>
            </a:extLst>
          </p:cNvPr>
          <p:cNvGraphicFramePr>
            <a:graphicFrameLocks noGrp="1"/>
          </p:cNvGraphicFramePr>
          <p:nvPr>
            <p:extLst>
              <p:ext uri="{D42A27DB-BD31-4B8C-83A1-F6EECF244321}">
                <p14:modId xmlns:p14="http://schemas.microsoft.com/office/powerpoint/2010/main" val="1953591733"/>
              </p:ext>
            </p:extLst>
          </p:nvPr>
        </p:nvGraphicFramePr>
        <p:xfrm>
          <a:off x="213621" y="1997676"/>
          <a:ext cx="8712968" cy="1971869"/>
        </p:xfrm>
        <a:graphic>
          <a:graphicData uri="http://schemas.openxmlformats.org/drawingml/2006/table">
            <a:tbl>
              <a:tblPr firstRow="1" firstCol="1" lastRow="1" lastCol="1" bandRow="1" bandCol="1">
                <a:tableStyleId>{5C22544A-7EE6-4342-B048-85BDC9FD1C3A}</a:tableStyleId>
              </a:tblPr>
              <a:tblGrid>
                <a:gridCol w="3351142">
                  <a:extLst>
                    <a:ext uri="{9D8B030D-6E8A-4147-A177-3AD203B41FA5}">
                      <a16:colId xmlns:a16="http://schemas.microsoft.com/office/drawing/2014/main" val="20000"/>
                    </a:ext>
                  </a:extLst>
                </a:gridCol>
                <a:gridCol w="5361826">
                  <a:extLst>
                    <a:ext uri="{9D8B030D-6E8A-4147-A177-3AD203B41FA5}">
                      <a16:colId xmlns:a16="http://schemas.microsoft.com/office/drawing/2014/main" val="20001"/>
                    </a:ext>
                  </a:extLst>
                </a:gridCol>
              </a:tblGrid>
              <a:tr h="578482">
                <a:tc>
                  <a:txBody>
                    <a:bodyPr/>
                    <a:lstStyle/>
                    <a:p>
                      <a:pPr marL="0" marR="160020" algn="l">
                        <a:lnSpc>
                          <a:spcPct val="115000"/>
                        </a:lnSpc>
                        <a:spcBef>
                          <a:spcPts val="0"/>
                        </a:spcBef>
                        <a:spcAft>
                          <a:spcPts val="0"/>
                        </a:spcAft>
                      </a:pPr>
                      <a:r>
                        <a:rPr lang="en-US" sz="1100" dirty="0">
                          <a:solidFill>
                            <a:schemeClr val="tx1"/>
                          </a:solidFill>
                          <a:effectLst/>
                          <a:latin typeface="Arial" panose="020B0604020202020204" pitchFamily="34" charset="0"/>
                          <a:cs typeface="Arial" panose="020B0604020202020204" pitchFamily="34" charset="0"/>
                        </a:rPr>
                        <a:t>Category</a:t>
                      </a:r>
                      <a:endParaRPr lang="en-US" sz="1100" dirty="0">
                        <a:solidFill>
                          <a:schemeClr val="tx1"/>
                        </a:solidFill>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Arial" panose="020B0604020202020204" pitchFamily="34" charset="0"/>
                          <a:cs typeface="Arial" panose="020B0604020202020204" pitchFamily="34" charset="0"/>
                        </a:rPr>
                        <a:t> </a:t>
                      </a:r>
                      <a:endParaRPr lang="en-US" sz="1100" dirty="0">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00907">
                <a:tc>
                  <a:txBody>
                    <a:bodyPr/>
                    <a:lstStyle/>
                    <a:p>
                      <a:r>
                        <a:rPr lang="en-US" sz="1100" b="1" kern="1200" dirty="0">
                          <a:solidFill>
                            <a:schemeClr val="dk1"/>
                          </a:solidFill>
                          <a:effectLst/>
                          <a:latin typeface="Arial" panose="020B0604020202020204" pitchFamily="34" charset="0"/>
                          <a:ea typeface="+mn-ea"/>
                          <a:cs typeface="Arial" panose="020B0604020202020204" pitchFamily="34" charset="0"/>
                        </a:rPr>
                        <a:t>Company Name</a:t>
                      </a:r>
                    </a:p>
                    <a:p>
                      <a:r>
                        <a:rPr lang="en-US" sz="10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(as it should appear on any event / marketing collateral)</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100" dirty="0">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24746215"/>
                  </a:ext>
                </a:extLst>
              </a:tr>
              <a:tr h="600907">
                <a:tc>
                  <a:txBody>
                    <a:bodyPr/>
                    <a:lstStyle/>
                    <a:p>
                      <a:br>
                        <a:rPr lang="en-US" sz="1100" b="1" kern="1200" dirty="0">
                          <a:solidFill>
                            <a:schemeClr val="dk1"/>
                          </a:solidFill>
                          <a:effectLst/>
                          <a:latin typeface="Arial" panose="020B0604020202020204" pitchFamily="34" charset="0"/>
                          <a:ea typeface="+mn-ea"/>
                          <a:cs typeface="Arial" panose="020B0604020202020204" pitchFamily="34" charset="0"/>
                        </a:rPr>
                      </a:br>
                      <a:r>
                        <a:rPr lang="en-US" sz="1100" b="1" kern="1200" dirty="0">
                          <a:solidFill>
                            <a:schemeClr val="dk1"/>
                          </a:solidFill>
                          <a:effectLst/>
                          <a:latin typeface="Arial" panose="020B0604020202020204" pitchFamily="34" charset="0"/>
                          <a:ea typeface="+mn-ea"/>
                          <a:cs typeface="Arial" panose="020B0604020202020204" pitchFamily="34" charset="0"/>
                        </a:rPr>
                        <a:t>Name of Candidate </a:t>
                      </a:r>
                      <a:r>
                        <a:rPr lang="en-US" sz="1050" b="1" i="1" kern="1200" dirty="0">
                          <a:solidFill>
                            <a:schemeClr val="dk1"/>
                          </a:solidFill>
                          <a:effectLst/>
                          <a:latin typeface="Arial" panose="020B0604020202020204" pitchFamily="34" charset="0"/>
                          <a:ea typeface="+mn-ea"/>
                          <a:cs typeface="Arial" panose="020B0604020202020204" pitchFamily="34" charset="0"/>
                        </a:rPr>
                        <a:t>[This is o</a:t>
                      </a:r>
                      <a:r>
                        <a:rPr lang="en-US" sz="1000" b="1" i="1" kern="1200" dirty="0">
                          <a:solidFill>
                            <a:schemeClr val="dk1"/>
                          </a:solidFill>
                          <a:effectLst/>
                          <a:latin typeface="Arial" panose="020B0604020202020204" pitchFamily="34" charset="0"/>
                          <a:ea typeface="+mn-ea"/>
                          <a:cs typeface="Arial" panose="020B0604020202020204" pitchFamily="34" charset="0"/>
                        </a:rPr>
                        <a:t>nly applicable for individual talent candidate]*</a:t>
                      </a:r>
                    </a:p>
                    <a:p>
                      <a:r>
                        <a:rPr lang="en-US" sz="1000" b="0" i="1" dirty="0">
                          <a:solidFill>
                            <a:schemeClr val="tx1">
                              <a:lumMod val="50000"/>
                              <a:lumOff val="50000"/>
                            </a:schemeClr>
                          </a:solidFill>
                          <a:latin typeface="Arial" panose="020B0604020202020204" pitchFamily="34" charset="0"/>
                          <a:cs typeface="Arial" panose="020B0604020202020204" pitchFamily="34" charset="0"/>
                        </a:rPr>
                        <a:t>(as it should appear on any event / marketing collateral) </a:t>
                      </a:r>
                      <a:br>
                        <a:rPr lang="en-US" sz="1000" b="0" i="1" dirty="0">
                          <a:solidFill>
                            <a:schemeClr val="tx1">
                              <a:lumMod val="50000"/>
                              <a:lumOff val="50000"/>
                            </a:schemeClr>
                          </a:solidFill>
                          <a:latin typeface="Arial" panose="020B0604020202020204" pitchFamily="34" charset="0"/>
                          <a:cs typeface="Arial" panose="020B0604020202020204" pitchFamily="34" charset="0"/>
                        </a:rPr>
                      </a:br>
                      <a:endParaRPr lang="en-SG" sz="1000" b="0" i="1" dirty="0">
                        <a:solidFill>
                          <a:schemeClr val="tx1">
                            <a:lumMod val="50000"/>
                            <a:lumOff val="50000"/>
                          </a:schemeClr>
                        </a:solidFill>
                        <a:latin typeface="Arial" panose="020B06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100" dirty="0">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
        <p:nvSpPr>
          <p:cNvPr id="3" name="TextBox 2">
            <a:extLst>
              <a:ext uri="{FF2B5EF4-FFF2-40B4-BE49-F238E27FC236}">
                <a16:creationId xmlns:a16="http://schemas.microsoft.com/office/drawing/2014/main" id="{42EF425C-B03B-E710-B2E0-42BD0B42CAB1}"/>
              </a:ext>
            </a:extLst>
          </p:cNvPr>
          <p:cNvSpPr txBox="1"/>
          <p:nvPr/>
        </p:nvSpPr>
        <p:spPr>
          <a:xfrm>
            <a:off x="755576" y="1275606"/>
            <a:ext cx="7488831" cy="553998"/>
          </a:xfrm>
          <a:prstGeom prst="rect">
            <a:avLst/>
          </a:prstGeom>
          <a:noFill/>
        </p:spPr>
        <p:txBody>
          <a:bodyPr wrap="square">
            <a:spAutoFit/>
          </a:bodyPr>
          <a:lstStyle/>
          <a:p>
            <a:pPr algn="ctr"/>
            <a:r>
              <a:rPr lang="en-US" sz="1800" b="1" dirty="0">
                <a:latin typeface="Arial" panose="020B0604020202020204" pitchFamily="34" charset="0"/>
                <a:ea typeface="Calibri" panose="020F0502020204030204" pitchFamily="34" charset="0"/>
                <a:cs typeface="Arial" panose="020B0604020202020204" pitchFamily="34" charset="0"/>
              </a:rPr>
              <a:t>PR Awards: Core Submission Document</a:t>
            </a:r>
            <a:br>
              <a:rPr lang="en-US" sz="1800" b="1" dirty="0">
                <a:latin typeface="Arial" panose="020B0604020202020204" pitchFamily="34" charset="0"/>
                <a:ea typeface="Calibri" panose="020F0502020204030204" pitchFamily="34" charset="0"/>
                <a:cs typeface="Arial" panose="020B0604020202020204" pitchFamily="34" charset="0"/>
              </a:rPr>
            </a:br>
            <a:r>
              <a:rPr lang="en-US" sz="1200" b="1" dirty="0">
                <a:latin typeface="Arial" panose="020B0604020202020204" pitchFamily="34" charset="0"/>
                <a:ea typeface="Calibri" panose="020F0502020204030204" pitchFamily="34" charset="0"/>
                <a:cs typeface="Arial" panose="020B0604020202020204" pitchFamily="34" charset="0"/>
              </a:rPr>
              <a:t>Only Applicable for Talent Categories (40 – 43)</a:t>
            </a:r>
            <a:endParaRPr lang="en-SG" sz="12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1668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AF8484F-ABC8-8943-9729-DEEA2B8633DF}"/>
              </a:ext>
            </a:extLst>
          </p:cNvPr>
          <p:cNvSpPr/>
          <p:nvPr/>
        </p:nvSpPr>
        <p:spPr>
          <a:xfrm>
            <a:off x="107504" y="1347614"/>
            <a:ext cx="8856984" cy="2862322"/>
          </a:xfrm>
          <a:prstGeom prst="rect">
            <a:avLst/>
          </a:prstGeom>
        </p:spPr>
        <p:txBody>
          <a:bodyPr wrap="square">
            <a:spAutoFit/>
          </a:bodyPr>
          <a:lstStyle/>
          <a:p>
            <a:r>
              <a:rPr lang="en-US" sz="1000" b="1" u="sng" dirty="0">
                <a:latin typeface="Arial" panose="020B0604020202020204" pitchFamily="34" charset="0"/>
                <a:cs typeface="Arial" panose="020B0604020202020204" pitchFamily="34" charset="0"/>
              </a:rPr>
              <a:t>Guidelines</a:t>
            </a:r>
            <a:br>
              <a:rPr lang="en-US" sz="1000" b="1" u="sng"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Please refer to the </a:t>
            </a:r>
            <a:r>
              <a:rPr lang="en-US" sz="1000" b="1" dirty="0">
                <a:latin typeface="Arial" panose="020B0604020202020204" pitchFamily="34" charset="0"/>
                <a:cs typeface="Arial" panose="020B0604020202020204" pitchFamily="34" charset="0"/>
              </a:rPr>
              <a:t>PR Awards</a:t>
            </a:r>
            <a:r>
              <a:rPr lang="en-US" sz="1000" dirty="0">
                <a:latin typeface="Arial" panose="020B0604020202020204" pitchFamily="34" charset="0"/>
                <a:cs typeface="Arial" panose="020B0604020202020204" pitchFamily="34" charset="0"/>
              </a:rPr>
              <a:t> 2026 Entry Guidelines for specific information, category descriptions and entry criteria details.</a:t>
            </a:r>
          </a:p>
          <a:p>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Images &amp; Supporting Documents</a:t>
            </a:r>
            <a:br>
              <a:rPr lang="en-US" sz="1000" b="1" u="sng"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Please insert your supporting documents within this Core Submission and also upload them (in high-resolution) separately on the online submission page. Should your entry be shortlisted, these images and any non-confidential supporting documents may be used for publication. </a:t>
            </a:r>
          </a:p>
          <a:p>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In your online submission, you must include a high resolution company logo and campaign / </a:t>
            </a:r>
            <a:r>
              <a:rPr lang="en-US" sz="1000" b="1" dirty="0" err="1">
                <a:latin typeface="Arial" panose="020B0604020202020204" pitchFamily="34" charset="0"/>
                <a:cs typeface="Arial" panose="020B0604020202020204" pitchFamily="34" charset="0"/>
              </a:rPr>
              <a:t>programme</a:t>
            </a:r>
            <a:r>
              <a:rPr lang="en-US" sz="1000" b="1" dirty="0">
                <a:latin typeface="Arial" panose="020B0604020202020204" pitchFamily="34" charset="0"/>
                <a:cs typeface="Arial" panose="020B0604020202020204" pitchFamily="34" charset="0"/>
              </a:rPr>
              <a:t> image that can be used on all marketing material.</a:t>
            </a:r>
          </a:p>
          <a:p>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Videos</a:t>
            </a:r>
            <a:br>
              <a:rPr lang="en-US" sz="1000" b="1" u="sng"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Video files may be uploaded directly along with your Core Submission Document, or you may host the videos and provide the link in your Core Submission Document. If you password-protect it, do include the access password in your document.</a:t>
            </a:r>
            <a:br>
              <a:rPr lang="en-US" sz="1000" dirty="0">
                <a:latin typeface="Arial" panose="020B0604020202020204" pitchFamily="34" charset="0"/>
                <a:cs typeface="Arial" panose="020B0604020202020204" pitchFamily="34" charset="0"/>
              </a:rPr>
            </a:br>
            <a:br>
              <a:rPr lang="en-US" sz="1000" dirty="0">
                <a:latin typeface="Arial" panose="020B0604020202020204" pitchFamily="34" charset="0"/>
                <a:cs typeface="Arial" panose="020B0604020202020204" pitchFamily="34" charset="0"/>
              </a:rPr>
            </a:br>
            <a:r>
              <a:rPr lang="en-US" sz="1000" b="1" dirty="0">
                <a:effectLst/>
                <a:latin typeface="Arial" panose="020B0604020202020204" pitchFamily="34" charset="0"/>
                <a:ea typeface="Calibri" panose="020F0502020204030204" pitchFamily="34" charset="0"/>
                <a:cs typeface="Arial" panose="020B0604020202020204" pitchFamily="34" charset="0"/>
              </a:rPr>
              <a:t>Attention</a:t>
            </a:r>
            <a:br>
              <a:rPr lang="en-US" sz="1000" b="1" u="sng" dirty="0">
                <a:effectLst/>
                <a:latin typeface="Arial" panose="020B0604020202020204" pitchFamily="34" charset="0"/>
                <a:ea typeface="Calibri" panose="020F0502020204030204" pitchFamily="34" charset="0"/>
                <a:cs typeface="Arial" panose="020B0604020202020204" pitchFamily="34" charset="0"/>
              </a:rPr>
            </a:br>
            <a:r>
              <a:rPr lang="en-US" sz="1000" dirty="0">
                <a:effectLst/>
                <a:latin typeface="Arial" panose="020B0604020202020204" pitchFamily="34" charset="0"/>
                <a:ea typeface="Calibri" panose="020F0502020204030204" pitchFamily="34" charset="0"/>
                <a:cs typeface="Arial" panose="020B0604020202020204" pitchFamily="34" charset="0"/>
              </a:rPr>
              <a:t>Any specific information or content intended for judging purposes only must be clearly indicated in </a:t>
            </a:r>
            <a:r>
              <a:rPr lang="en-US" sz="1000" dirty="0">
                <a:solidFill>
                  <a:srgbClr val="FF0000"/>
                </a:solidFill>
                <a:effectLst/>
                <a:latin typeface="Arial" panose="020B0604020202020204" pitchFamily="34" charset="0"/>
                <a:ea typeface="Calibri" panose="020F0502020204030204" pitchFamily="34" charset="0"/>
                <a:cs typeface="Arial" panose="020B0604020202020204" pitchFamily="34" charset="0"/>
              </a:rPr>
              <a:t>red text </a:t>
            </a:r>
            <a:r>
              <a:rPr lang="en-US" sz="1000" dirty="0">
                <a:effectLst/>
                <a:latin typeface="Arial" panose="020B0604020202020204" pitchFamily="34" charset="0"/>
                <a:ea typeface="Calibri" panose="020F0502020204030204" pitchFamily="34" charset="0"/>
                <a:cs typeface="Arial" panose="020B0604020202020204" pitchFamily="34" charset="0"/>
              </a:rPr>
              <a:t>or </a:t>
            </a:r>
            <a:r>
              <a:rPr lang="en-US" sz="1000" dirty="0">
                <a:solidFill>
                  <a:srgbClr val="FFFFFF"/>
                </a:solidFill>
                <a:effectLst/>
                <a:highlight>
                  <a:srgbClr val="FF0000"/>
                </a:highlight>
                <a:latin typeface="Arial" panose="020B0604020202020204" pitchFamily="34" charset="0"/>
                <a:ea typeface="Calibri" panose="020F0502020204030204" pitchFamily="34" charset="0"/>
                <a:cs typeface="Arial" panose="020B0604020202020204" pitchFamily="34" charset="0"/>
              </a:rPr>
              <a:t>highlighted in red</a:t>
            </a:r>
            <a:r>
              <a:rPr lang="en-US" sz="1000" dirty="0">
                <a:solidFill>
                  <a:srgbClr val="FFFFFF"/>
                </a:solidFill>
                <a:effectLst/>
                <a:latin typeface="Arial" panose="020B0604020202020204" pitchFamily="34" charset="0"/>
                <a:ea typeface="Calibri" panose="020F0502020204030204" pitchFamily="34" charset="0"/>
                <a:cs typeface="Arial" panose="020B0604020202020204" pitchFamily="34" charset="0"/>
              </a:rPr>
              <a:t> </a:t>
            </a:r>
            <a:r>
              <a:rPr lang="en-US" sz="1000" dirty="0">
                <a:effectLst/>
                <a:latin typeface="Arial" panose="020B0604020202020204" pitchFamily="34" charset="0"/>
                <a:ea typeface="Calibri" panose="020F0502020204030204" pitchFamily="34" charset="0"/>
                <a:cs typeface="Arial" panose="020B0604020202020204" pitchFamily="34" charset="0"/>
              </a:rPr>
              <a:t>and will not be disseminated beyond the judging panel in any way. Once you are ready to submit, please save this file into a .pdf version before uploading it at: </a:t>
            </a:r>
            <a:r>
              <a:rPr lang="en-US" sz="1000" dirty="0">
                <a:effectLst/>
                <a:highlight>
                  <a:srgbClr val="FFFF00"/>
                </a:highlight>
                <a:latin typeface="Arial" panose="020B0604020202020204" pitchFamily="34" charset="0"/>
                <a:ea typeface="Calibri" panose="020F0502020204030204" pitchFamily="34" charset="0"/>
                <a:cs typeface="Arial" panose="020B0604020202020204" pitchFamily="34" charset="0"/>
                <a:hlinkClick r:id="rId3"/>
              </a:rPr>
              <a:t>https://awards.marketing-interactive.com/pr-awards/entry-submission/</a:t>
            </a:r>
            <a:endParaRPr lang="en-US" sz="1000" dirty="0">
              <a:effectLst/>
              <a:highlight>
                <a:srgbClr val="FFFF00"/>
              </a:highlight>
              <a:latin typeface="Arial" panose="020B0604020202020204" pitchFamily="34" charset="0"/>
              <a:ea typeface="Calibri" panose="020F0502020204030204" pitchFamily="34" charset="0"/>
              <a:cs typeface="Arial" panose="020B0604020202020204" pitchFamily="34" charset="0"/>
            </a:endParaRPr>
          </a:p>
        </p:txBody>
      </p:sp>
      <p:sp>
        <p:nvSpPr>
          <p:cNvPr id="8" name="Rectangle 10">
            <a:extLst>
              <a:ext uri="{FF2B5EF4-FFF2-40B4-BE49-F238E27FC236}">
                <a16:creationId xmlns:a16="http://schemas.microsoft.com/office/drawing/2014/main" id="{0C59A56F-3702-584B-A638-95D0B7516C29}"/>
              </a:ext>
            </a:extLst>
          </p:cNvPr>
          <p:cNvSpPr>
            <a:spLocks noChangeArrowheads="1"/>
          </p:cNvSpPr>
          <p:nvPr/>
        </p:nvSpPr>
        <p:spPr bwMode="auto">
          <a:xfrm>
            <a:off x="107504" y="4423853"/>
            <a:ext cx="9296400" cy="221471"/>
          </a:xfrm>
          <a:prstGeom prst="rect">
            <a:avLst/>
          </a:prstGeom>
          <a:noFill/>
          <a:ln w="9525">
            <a:noFill/>
            <a:miter lim="800000"/>
            <a:headEnd/>
            <a:tailEnd/>
          </a:ln>
        </p:spPr>
        <p:txBody>
          <a:bodyPr wrap="square">
            <a:spAutoFit/>
          </a:bodyPr>
          <a:lstStyle/>
          <a:p>
            <a:pPr>
              <a:lnSpc>
                <a:spcPts val="1100"/>
              </a:lnSpc>
            </a:pPr>
            <a:r>
              <a:rPr lang="en-US" altLang="zh-TW" sz="800" dirty="0">
                <a:latin typeface="Arial" panose="020B0604020202020204" pitchFamily="34" charset="0"/>
                <a:cs typeface="Arial" panose="020B0604020202020204" pitchFamily="34" charset="0"/>
              </a:rPr>
              <a:t>NOTE: </a:t>
            </a:r>
            <a:r>
              <a:rPr lang="en-US" altLang="zh-TW" sz="800" i="1" dirty="0">
                <a:latin typeface="Arial" panose="020B0604020202020204" pitchFamily="34" charset="0"/>
                <a:cs typeface="Arial" panose="020B0604020202020204" pitchFamily="34" charset="0"/>
              </a:rPr>
              <a:t>*</a:t>
            </a:r>
            <a:r>
              <a:rPr lang="en-AU" sz="800" i="1" dirty="0">
                <a:latin typeface="Arial" panose="020B0604020202020204" pitchFamily="34" charset="0"/>
                <a:cs typeface="Arial" panose="020B0604020202020204" pitchFamily="34" charset="0"/>
              </a:rPr>
              <a:t>Please take note that we will omit Inc, Corporation, </a:t>
            </a:r>
            <a:r>
              <a:rPr lang="en-AU" sz="800" i="1" dirty="0" err="1">
                <a:latin typeface="Arial" panose="020B0604020202020204" pitchFamily="34" charset="0"/>
                <a:cs typeface="Arial" panose="020B0604020202020204" pitchFamily="34" charset="0"/>
              </a:rPr>
              <a:t>Pte.</a:t>
            </a:r>
            <a:r>
              <a:rPr lang="en-AU" sz="800" i="1" dirty="0">
                <a:latin typeface="Arial" panose="020B0604020202020204" pitchFamily="34" charset="0"/>
                <a:cs typeface="Arial" panose="020B0604020202020204" pitchFamily="34" charset="0"/>
              </a:rPr>
              <a:t> Ltd, PT, </a:t>
            </a:r>
            <a:r>
              <a:rPr lang="en-AU" sz="800" i="1" dirty="0" err="1">
                <a:latin typeface="Arial" panose="020B0604020202020204" pitchFamily="34" charset="0"/>
                <a:cs typeface="Arial" panose="020B0604020202020204" pitchFamily="34" charset="0"/>
              </a:rPr>
              <a:t>Berhad</a:t>
            </a:r>
            <a:r>
              <a:rPr lang="en-AU" sz="800" i="1" dirty="0">
                <a:latin typeface="Arial" panose="020B0604020202020204" pitchFamily="34" charset="0"/>
                <a:cs typeface="Arial" panose="020B0604020202020204" pitchFamily="34" charset="0"/>
              </a:rPr>
              <a:t>, </a:t>
            </a:r>
            <a:r>
              <a:rPr lang="en-AU" sz="800" i="1" dirty="0" err="1">
                <a:latin typeface="Arial" panose="020B0604020202020204" pitchFamily="34" charset="0"/>
                <a:cs typeface="Arial" panose="020B0604020202020204" pitchFamily="34" charset="0"/>
              </a:rPr>
              <a:t>Sdn</a:t>
            </a:r>
            <a:r>
              <a:rPr lang="en-AU" sz="800" i="1" dirty="0">
                <a:latin typeface="Arial" panose="020B0604020202020204" pitchFamily="34" charset="0"/>
                <a:cs typeface="Arial" panose="020B0604020202020204" pitchFamily="34" charset="0"/>
              </a:rPr>
              <a:t>. </a:t>
            </a:r>
            <a:r>
              <a:rPr lang="en-AU" sz="800" i="1" dirty="0" err="1">
                <a:latin typeface="Arial" panose="020B0604020202020204" pitchFamily="34" charset="0"/>
                <a:cs typeface="Arial" panose="020B0604020202020204" pitchFamily="34" charset="0"/>
              </a:rPr>
              <a:t>Bhd</a:t>
            </a:r>
            <a:r>
              <a:rPr lang="en-AU" sz="800" i="1" dirty="0">
                <a:latin typeface="Arial" panose="020B0604020202020204" pitchFamily="34" charset="0"/>
                <a:cs typeface="Arial" panose="020B0604020202020204" pitchFamily="34" charset="0"/>
              </a:rPr>
              <a:t> and </a:t>
            </a:r>
            <a:r>
              <a:rPr lang="en-AU" sz="800" i="1" dirty="0" err="1">
                <a:latin typeface="Arial" panose="020B0604020202020204" pitchFamily="34" charset="0"/>
                <a:cs typeface="Arial" panose="020B0604020202020204" pitchFamily="34" charset="0"/>
              </a:rPr>
              <a:t>etc</a:t>
            </a:r>
            <a:r>
              <a:rPr lang="en-AU" sz="800" i="1" dirty="0">
                <a:latin typeface="Arial" panose="020B0604020202020204" pitchFamily="34" charset="0"/>
                <a:cs typeface="Arial" panose="020B0604020202020204" pitchFamily="34" charset="0"/>
              </a:rPr>
              <a:t> in order to follow our editorial design guidelines in all marketing collaterals including trophy.</a:t>
            </a:r>
            <a:endParaRPr lang="en-US" sz="8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95404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8A6769F-87EA-B64B-8B7B-604069C68AE9}"/>
              </a:ext>
            </a:extLst>
          </p:cNvPr>
          <p:cNvSpPr/>
          <p:nvPr/>
        </p:nvSpPr>
        <p:spPr>
          <a:xfrm>
            <a:off x="131068" y="1188790"/>
            <a:ext cx="8833420" cy="230832"/>
          </a:xfrm>
          <a:prstGeom prst="rect">
            <a:avLst/>
          </a:prstGeom>
        </p:spPr>
        <p:txBody>
          <a:bodyPr wrap="square">
            <a:spAutoFit/>
          </a:bodyPr>
          <a:lstStyle/>
          <a:p>
            <a:r>
              <a:rPr lang="en-US" sz="900" b="1" dirty="0">
                <a:latin typeface="Helvetica CE 45 Light" pitchFamily="82" charset="0"/>
              </a:rPr>
              <a:t>This form is specifically for the following categories. For all other categories use the form for non-talent categories. </a:t>
            </a:r>
            <a:endParaRPr lang="en-US" sz="900" dirty="0">
              <a:latin typeface="Helvetica CE 45 Light" pitchFamily="82" charset="0"/>
            </a:endParaRPr>
          </a:p>
        </p:txBody>
      </p:sp>
      <p:sp>
        <p:nvSpPr>
          <p:cNvPr id="6" name="TextBox 5">
            <a:extLst>
              <a:ext uri="{FF2B5EF4-FFF2-40B4-BE49-F238E27FC236}">
                <a16:creationId xmlns:a16="http://schemas.microsoft.com/office/drawing/2014/main" id="{0CF24938-E15C-B032-BB8E-397B401D86D5}"/>
              </a:ext>
            </a:extLst>
          </p:cNvPr>
          <p:cNvSpPr txBox="1"/>
          <p:nvPr/>
        </p:nvSpPr>
        <p:spPr>
          <a:xfrm>
            <a:off x="179512" y="1540698"/>
            <a:ext cx="3816424" cy="2554545"/>
          </a:xfrm>
          <a:prstGeom prst="rect">
            <a:avLst/>
          </a:prstGeom>
          <a:noFill/>
        </p:spPr>
        <p:txBody>
          <a:bodyPr wrap="square">
            <a:spAutoFit/>
          </a:bodyPr>
          <a:lstStyle/>
          <a:p>
            <a:pPr marL="228600" indent="-228600">
              <a:buFont typeface="+mj-lt"/>
              <a:buAutoNum type="arabicPeriod" startAt="40"/>
            </a:pPr>
            <a:r>
              <a:rPr lang="en-GB" sz="800" b="1" dirty="0">
                <a:latin typeface="Helvetica CE 45 Light" pitchFamily="82" charset="0"/>
                <a:ea typeface="Helvetica Neue" panose="02000503000000020004" pitchFamily="2" charset="0"/>
                <a:cs typeface="Helvetica Neue" panose="02000503000000020004" pitchFamily="2" charset="0"/>
              </a:rPr>
              <a:t>PR Champion of the Year (Agency) </a:t>
            </a:r>
            <a:br>
              <a:rPr lang="en-GB" sz="800" b="1" dirty="0">
                <a:latin typeface="Helvetica CE 45 Light" pitchFamily="82" charset="0"/>
                <a:ea typeface="Helvetica Neue" panose="02000503000000020004" pitchFamily="2" charset="0"/>
                <a:cs typeface="Helvetica Neue" panose="02000503000000020004" pitchFamily="2" charset="0"/>
              </a:rPr>
            </a:br>
            <a:r>
              <a:rPr lang="en-GB" sz="800" dirty="0">
                <a:latin typeface="Helvetica CE 45 Light" pitchFamily="82" charset="0"/>
                <a:ea typeface="Helvetica Neue" panose="02000503000000020004" pitchFamily="2" charset="0"/>
                <a:cs typeface="Helvetica Neue" panose="02000503000000020004" pitchFamily="2" charset="0"/>
              </a:rPr>
              <a:t>This category recognises outstanding leadership and excellence from an agency-side leader who has made a significant impact to their client’s PR campaigns, executions and results. Entrants can nominate themselves or a colleague; they should show achievements against objectives and evidence of business impact in the following areas within the eligibility period</a:t>
            </a:r>
            <a:br>
              <a:rPr lang="en-GB" sz="800" dirty="0">
                <a:latin typeface="Helvetica CE 45 Light" pitchFamily="82" charset="0"/>
                <a:ea typeface="Helvetica Neue" panose="02000503000000020004" pitchFamily="2" charset="0"/>
                <a:cs typeface="Helvetica Neue" panose="02000503000000020004" pitchFamily="2" charset="0"/>
              </a:rPr>
            </a:br>
            <a:endParaRPr lang="en-GB" sz="800" dirty="0">
              <a:latin typeface="Helvetica CE 45 Light" pitchFamily="82" charset="0"/>
              <a:ea typeface="Helvetica Neue" panose="02000503000000020004" pitchFamily="2" charset="0"/>
              <a:cs typeface="Helvetica Neue" panose="02000503000000020004" pitchFamily="2" charset="0"/>
            </a:endParaRPr>
          </a:p>
          <a:p>
            <a:pPr marL="53280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Creativity and innovation</a:t>
            </a:r>
          </a:p>
          <a:p>
            <a:pPr marL="53280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Strategic thinking</a:t>
            </a:r>
          </a:p>
          <a:p>
            <a:pPr marL="53280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Excellent execution</a:t>
            </a:r>
          </a:p>
          <a:p>
            <a:pPr marL="53280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New business wins</a:t>
            </a:r>
          </a:p>
          <a:p>
            <a:pPr marL="53280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Stability or improvement of the brand’s business performance</a:t>
            </a:r>
          </a:p>
          <a:p>
            <a:pPr marL="53280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Having built or maintained a positive working environment for their teams</a:t>
            </a:r>
          </a:p>
          <a:p>
            <a:pPr marL="53280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Contribution to the wider industry</a:t>
            </a:r>
          </a:p>
          <a:p>
            <a:pPr marL="53280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Any other exceptional achievements or work that especially merits this award</a:t>
            </a:r>
          </a:p>
          <a:p>
            <a:endParaRPr lang="en-GB" sz="800" dirty="0">
              <a:latin typeface="Helvetica CE 45 Light" pitchFamily="82" charset="0"/>
              <a:ea typeface="Helvetica Neue" panose="02000503000000020004" pitchFamily="2" charset="0"/>
              <a:cs typeface="Helvetica Neue" panose="02000503000000020004" pitchFamily="2" charset="0"/>
            </a:endParaRPr>
          </a:p>
          <a:p>
            <a:r>
              <a:rPr lang="en-GB" sz="800" dirty="0">
                <a:latin typeface="Helvetica CE 45 Light" pitchFamily="82" charset="0"/>
                <a:ea typeface="Helvetica Neue" panose="02000503000000020004" pitchFamily="2" charset="0"/>
                <a:cs typeface="Helvetica Neue" panose="02000503000000020004" pitchFamily="2" charset="0"/>
              </a:rPr>
              <a:t>Testimonials for this category are encouraged.</a:t>
            </a:r>
          </a:p>
        </p:txBody>
      </p:sp>
      <p:sp>
        <p:nvSpPr>
          <p:cNvPr id="10" name="TextBox 9">
            <a:extLst>
              <a:ext uri="{FF2B5EF4-FFF2-40B4-BE49-F238E27FC236}">
                <a16:creationId xmlns:a16="http://schemas.microsoft.com/office/drawing/2014/main" id="{2F9995DE-ACA6-C62A-1AEE-0DB2ACC59681}"/>
              </a:ext>
            </a:extLst>
          </p:cNvPr>
          <p:cNvSpPr txBox="1"/>
          <p:nvPr/>
        </p:nvSpPr>
        <p:spPr>
          <a:xfrm>
            <a:off x="4283968" y="1565258"/>
            <a:ext cx="3816424" cy="2554545"/>
          </a:xfrm>
          <a:prstGeom prst="rect">
            <a:avLst/>
          </a:prstGeom>
          <a:noFill/>
        </p:spPr>
        <p:txBody>
          <a:bodyPr wrap="square">
            <a:spAutoFit/>
          </a:bodyPr>
          <a:lstStyle/>
          <a:p>
            <a:pPr marL="228600" indent="-228600">
              <a:buAutoNum type="arabicPeriod" startAt="41"/>
            </a:pPr>
            <a:r>
              <a:rPr lang="en-GB" sz="800" b="1" dirty="0">
                <a:latin typeface="Helvetica CE 45 Light" pitchFamily="82" charset="0"/>
                <a:ea typeface="Helvetica Neue" panose="02000503000000020004" pitchFamily="2" charset="0"/>
                <a:cs typeface="Helvetica Neue" panose="02000503000000020004" pitchFamily="2" charset="0"/>
              </a:rPr>
              <a:t>PR Champion of the Year (Brand) </a:t>
            </a:r>
            <a:br>
              <a:rPr lang="en-GB" sz="800" b="1" dirty="0">
                <a:latin typeface="Helvetica CE 45 Light" pitchFamily="82" charset="0"/>
                <a:ea typeface="Helvetica Neue" panose="02000503000000020004" pitchFamily="2" charset="0"/>
                <a:cs typeface="Helvetica Neue" panose="02000503000000020004" pitchFamily="2" charset="0"/>
              </a:rPr>
            </a:br>
            <a:r>
              <a:rPr lang="en-GB" sz="800" dirty="0">
                <a:latin typeface="Helvetica CE 45 Light" pitchFamily="82" charset="0"/>
                <a:ea typeface="Helvetica Neue" panose="02000503000000020004" pitchFamily="2" charset="0"/>
                <a:cs typeface="Helvetica Neue" panose="02000503000000020004" pitchFamily="2" charset="0"/>
              </a:rPr>
              <a:t>This category recognises outstanding leadership and excellence from a brand-side leader who has made a significant impact to their brand’s PR campaigns, execution and results. Entrants can nominate themselves or a colleague; they should show achievements against objectives and evidence of business impact in the following areas within the eligibility period:</a:t>
            </a:r>
            <a:br>
              <a:rPr lang="en-GB" sz="800" dirty="0">
                <a:latin typeface="Helvetica CE 45 Light" pitchFamily="82" charset="0"/>
                <a:ea typeface="Helvetica Neue" panose="02000503000000020004" pitchFamily="2" charset="0"/>
                <a:cs typeface="Helvetica Neue" panose="02000503000000020004" pitchFamily="2" charset="0"/>
              </a:rPr>
            </a:br>
            <a:endParaRPr lang="en-GB" sz="800" dirty="0">
              <a:latin typeface="Helvetica CE 45 Light" pitchFamily="82" charset="0"/>
              <a:ea typeface="Helvetica Neue" panose="02000503000000020004" pitchFamily="2" charset="0"/>
              <a:cs typeface="Helvetica Neue" panose="02000503000000020004" pitchFamily="2" charset="0"/>
            </a:endParaRPr>
          </a:p>
          <a:p>
            <a:pPr marL="5328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Creativity and innovation</a:t>
            </a:r>
          </a:p>
          <a:p>
            <a:pPr marL="5328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Strategic thinking</a:t>
            </a:r>
          </a:p>
          <a:p>
            <a:pPr marL="5328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Excellent execution</a:t>
            </a:r>
          </a:p>
          <a:p>
            <a:pPr marL="5328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Stability or improvement of the brand’s business performance</a:t>
            </a:r>
          </a:p>
          <a:p>
            <a:pPr marL="5328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Having built or maintained a positive working environment for their teams</a:t>
            </a:r>
          </a:p>
          <a:p>
            <a:pPr marL="5328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Contribution to the wider industry</a:t>
            </a:r>
          </a:p>
          <a:p>
            <a:pPr marL="5328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Any other exceptional achievements or work that especially merits this award. </a:t>
            </a:r>
          </a:p>
          <a:p>
            <a:pPr marL="228600" indent="-228600">
              <a:buFont typeface="+mj-lt"/>
              <a:buAutoNum type="arabicPeriod" startAt="39"/>
            </a:pPr>
            <a:endParaRPr lang="en-GB" sz="800" dirty="0">
              <a:latin typeface="Helvetica CE 45 Light" pitchFamily="82" charset="0"/>
              <a:ea typeface="Helvetica Neue" panose="02000503000000020004" pitchFamily="2" charset="0"/>
              <a:cs typeface="Helvetica Neue" panose="02000503000000020004" pitchFamily="2" charset="0"/>
            </a:endParaRPr>
          </a:p>
          <a:p>
            <a:r>
              <a:rPr lang="en-GB" sz="800" dirty="0">
                <a:latin typeface="Helvetica CE 45 Light" pitchFamily="82" charset="0"/>
                <a:ea typeface="Helvetica Neue" panose="02000503000000020004" pitchFamily="2" charset="0"/>
                <a:cs typeface="Helvetica Neue" panose="02000503000000020004" pitchFamily="2" charset="0"/>
              </a:rPr>
              <a:t>Testimonials for this category are encouraged.</a:t>
            </a:r>
            <a:br>
              <a:rPr lang="en-GB" sz="800" dirty="0">
                <a:latin typeface="Helvetica Neue CE 55 Roman" panose="02000503040000020004" pitchFamily="2" charset="0"/>
                <a:ea typeface="Helvetica Neue" panose="02000503000000020004" pitchFamily="2" charset="0"/>
                <a:cs typeface="Helvetica Neue" panose="02000503000000020004" pitchFamily="2" charset="0"/>
              </a:rPr>
            </a:br>
            <a:endParaRPr lang="en-GB" sz="800" dirty="0">
              <a:latin typeface="Helvetica Neue CE 55 Roman" panose="02000503040000020004" pitchFamily="2" charset="0"/>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10515966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8A6769F-87EA-B64B-8B7B-604069C68AE9}"/>
              </a:ext>
            </a:extLst>
          </p:cNvPr>
          <p:cNvSpPr/>
          <p:nvPr/>
        </p:nvSpPr>
        <p:spPr>
          <a:xfrm>
            <a:off x="155290" y="1263724"/>
            <a:ext cx="8833420" cy="230832"/>
          </a:xfrm>
          <a:prstGeom prst="rect">
            <a:avLst/>
          </a:prstGeom>
        </p:spPr>
        <p:txBody>
          <a:bodyPr wrap="square">
            <a:spAutoFit/>
          </a:bodyPr>
          <a:lstStyle/>
          <a:p>
            <a:r>
              <a:rPr lang="en-US" sz="900" b="1" dirty="0">
                <a:latin typeface="Arial" panose="020B0604020202020204" pitchFamily="34" charset="0"/>
                <a:cs typeface="Arial" panose="020B0604020202020204" pitchFamily="34" charset="0"/>
              </a:rPr>
              <a:t>This form is specifically for the following categories. For all other categories use the form for non-talent categories. </a:t>
            </a:r>
            <a:endParaRPr lang="en-US" sz="900"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0FFA6345-5594-150D-2849-0BF7F41FF7AB}"/>
              </a:ext>
            </a:extLst>
          </p:cNvPr>
          <p:cNvSpPr txBox="1"/>
          <p:nvPr/>
        </p:nvSpPr>
        <p:spPr>
          <a:xfrm>
            <a:off x="155290" y="1558034"/>
            <a:ext cx="3888432" cy="2487091"/>
          </a:xfrm>
          <a:prstGeom prst="rect">
            <a:avLst/>
          </a:prstGeom>
          <a:noFill/>
        </p:spPr>
        <p:txBody>
          <a:bodyPr wrap="square">
            <a:spAutoFit/>
          </a:bodyPr>
          <a:lstStyle/>
          <a:p>
            <a:pPr marL="342900" lvl="0" indent="-342900">
              <a:lnSpc>
                <a:spcPct val="115000"/>
              </a:lnSpc>
              <a:buFont typeface="+mj-lt"/>
              <a:buAutoNum type="arabicPeriod" startAt="42"/>
            </a:pPr>
            <a:r>
              <a:rPr lang="en-SG" sz="800" b="1" dirty="0">
                <a:effectLst/>
                <a:latin typeface="Arial" panose="020B0604020202020204" pitchFamily="34" charset="0"/>
                <a:ea typeface="Times New Roman" panose="02020603050405020304" pitchFamily="18" charset="0"/>
                <a:cs typeface="Arial" panose="020B0604020202020204" pitchFamily="34" charset="0"/>
              </a:rPr>
              <a:t>PR Team of the Year (Agency)</a:t>
            </a:r>
            <a:r>
              <a:rPr lang="en-SG" sz="8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br>
              <a:rPr lang="en-GB" sz="800" b="1" dirty="0">
                <a:solidFill>
                  <a:srgbClr val="FF0000"/>
                </a:solidFill>
                <a:latin typeface="Arial" panose="020B0604020202020204" pitchFamily="34" charset="0"/>
                <a:ea typeface="Times New Roman" panose="02020603050405020304" pitchFamily="18" charset="0"/>
                <a:cs typeface="Arial" panose="020B0604020202020204" pitchFamily="34" charset="0"/>
              </a:rPr>
            </a:br>
            <a:r>
              <a:rPr lang="en-SG" sz="800" dirty="0">
                <a:effectLst/>
                <a:latin typeface="Arial" panose="020B0604020202020204" pitchFamily="34" charset="0"/>
                <a:ea typeface="Times New Roman" panose="02020603050405020304" pitchFamily="18" charset="0"/>
                <a:cs typeface="Arial" panose="020B0604020202020204" pitchFamily="34" charset="0"/>
              </a:rPr>
              <a:t>This category recognises outstanding work from an agency team which has made a significant impact to their clients’ overall PR campaigns, executions, and results. Entrants can use one particular campaign as a case study of evidence to form their entry or can use aspects from various projects, but all work must have taken place within the eligibility period and they must show evidence of:</a:t>
            </a:r>
            <a:br>
              <a:rPr lang="en-SG" sz="800" dirty="0">
                <a:effectLst/>
                <a:latin typeface="Arial" panose="020B0604020202020204" pitchFamily="34" charset="0"/>
                <a:ea typeface="Times New Roman" panose="02020603050405020304" pitchFamily="18" charset="0"/>
                <a:cs typeface="Arial" panose="020B0604020202020204" pitchFamily="34" charset="0"/>
              </a:rPr>
            </a:br>
            <a:endParaRPr lang="en-GB" sz="800" dirty="0">
              <a:effectLst/>
              <a:latin typeface="Arial" panose="020B0604020202020204" pitchFamily="34" charset="0"/>
              <a:ea typeface="Calibri" panose="020F0502020204030204" pitchFamily="34" charset="0"/>
              <a:cs typeface="Arial" panose="020B0604020202020204" pitchFamily="34" charset="0"/>
            </a:endParaRPr>
          </a:p>
          <a:p>
            <a:pPr marL="685800" lvl="1" indent="-228600">
              <a:lnSpc>
                <a:spcPct val="115000"/>
              </a:lnSpc>
              <a:buFont typeface="Arial" panose="020B0604020202020204" pitchFamily="34" charset="0"/>
              <a:buChar char="•"/>
            </a:pPr>
            <a:r>
              <a:rPr lang="en-SG" sz="800" dirty="0">
                <a:effectLst/>
                <a:latin typeface="Arial" panose="020B0604020202020204" pitchFamily="34" charset="0"/>
                <a:ea typeface="Times New Roman" panose="02020603050405020304" pitchFamily="18" charset="0"/>
                <a:cs typeface="Arial" panose="020B0604020202020204" pitchFamily="34" charset="0"/>
              </a:rPr>
              <a:t>Outstanding achievements in campaigns and project management</a:t>
            </a:r>
            <a:endParaRPr lang="en-GB" sz="800" dirty="0">
              <a:effectLst/>
              <a:latin typeface="Arial" panose="020B0604020202020204" pitchFamily="34" charset="0"/>
              <a:ea typeface="Calibri" panose="020F0502020204030204" pitchFamily="34" charset="0"/>
              <a:cs typeface="Arial" panose="020B0604020202020204" pitchFamily="34" charset="0"/>
            </a:endParaRPr>
          </a:p>
          <a:p>
            <a:pPr marL="685800" lvl="1" indent="-228600">
              <a:lnSpc>
                <a:spcPct val="115000"/>
              </a:lnSpc>
              <a:buFont typeface="Arial" panose="020B0604020202020204" pitchFamily="34" charset="0"/>
              <a:buChar char="•"/>
            </a:pPr>
            <a:r>
              <a:rPr lang="en-SG" sz="800" dirty="0">
                <a:effectLst/>
                <a:latin typeface="Arial" panose="020B0604020202020204" pitchFamily="34" charset="0"/>
                <a:ea typeface="Times New Roman" panose="02020603050405020304" pitchFamily="18" charset="0"/>
                <a:cs typeface="Arial" panose="020B0604020202020204" pitchFamily="34" charset="0"/>
              </a:rPr>
              <a:t>Creativity and innovation</a:t>
            </a:r>
            <a:endParaRPr lang="en-GB" sz="800" dirty="0">
              <a:effectLst/>
              <a:latin typeface="Arial" panose="020B0604020202020204" pitchFamily="34" charset="0"/>
              <a:ea typeface="Calibri" panose="020F0502020204030204" pitchFamily="34" charset="0"/>
              <a:cs typeface="Arial" panose="020B0604020202020204" pitchFamily="34" charset="0"/>
            </a:endParaRPr>
          </a:p>
          <a:p>
            <a:pPr marL="685800" lvl="1" indent="-228600">
              <a:lnSpc>
                <a:spcPct val="115000"/>
              </a:lnSpc>
              <a:buFont typeface="Arial" panose="020B0604020202020204" pitchFamily="34" charset="0"/>
              <a:buChar char="•"/>
            </a:pPr>
            <a:r>
              <a:rPr lang="en-SG" sz="800" dirty="0">
                <a:effectLst/>
                <a:latin typeface="Arial" panose="020B0604020202020204" pitchFamily="34" charset="0"/>
                <a:ea typeface="Times New Roman" panose="02020603050405020304" pitchFamily="18" charset="0"/>
                <a:cs typeface="Arial" panose="020B0604020202020204" pitchFamily="34" charset="0"/>
              </a:rPr>
              <a:t>Strategic thinking</a:t>
            </a:r>
            <a:endParaRPr lang="en-GB" sz="800" dirty="0">
              <a:effectLst/>
              <a:latin typeface="Arial" panose="020B0604020202020204" pitchFamily="34" charset="0"/>
              <a:ea typeface="Calibri" panose="020F0502020204030204" pitchFamily="34" charset="0"/>
              <a:cs typeface="Arial" panose="020B0604020202020204" pitchFamily="34" charset="0"/>
            </a:endParaRPr>
          </a:p>
          <a:p>
            <a:pPr marL="685800" lvl="1" indent="-228600">
              <a:lnSpc>
                <a:spcPct val="115000"/>
              </a:lnSpc>
              <a:buFont typeface="Arial" panose="020B0604020202020204" pitchFamily="34" charset="0"/>
              <a:buChar char="•"/>
            </a:pPr>
            <a:r>
              <a:rPr lang="en-SG" sz="800" dirty="0">
                <a:effectLst/>
                <a:latin typeface="Arial" panose="020B0604020202020204" pitchFamily="34" charset="0"/>
                <a:ea typeface="Times New Roman" panose="02020603050405020304" pitchFamily="18" charset="0"/>
                <a:cs typeface="Arial" panose="020B0604020202020204" pitchFamily="34" charset="0"/>
              </a:rPr>
              <a:t>Excellent execution</a:t>
            </a:r>
            <a:endParaRPr lang="en-GB" sz="800" dirty="0">
              <a:effectLst/>
              <a:latin typeface="Arial" panose="020B0604020202020204" pitchFamily="34" charset="0"/>
              <a:ea typeface="Calibri" panose="020F0502020204030204" pitchFamily="34" charset="0"/>
              <a:cs typeface="Arial" panose="020B0604020202020204" pitchFamily="34" charset="0"/>
            </a:endParaRPr>
          </a:p>
          <a:p>
            <a:pPr marL="685800" lvl="1" indent="-228600">
              <a:lnSpc>
                <a:spcPct val="115000"/>
              </a:lnSpc>
              <a:buFont typeface="Arial" panose="020B0604020202020204" pitchFamily="34" charset="0"/>
              <a:buChar char="•"/>
            </a:pPr>
            <a:r>
              <a:rPr lang="en-SG" sz="800" dirty="0">
                <a:effectLst/>
                <a:latin typeface="Arial" panose="020B0604020202020204" pitchFamily="34" charset="0"/>
                <a:ea typeface="Times New Roman" panose="02020603050405020304" pitchFamily="18" charset="0"/>
                <a:cs typeface="Arial" panose="020B0604020202020204" pitchFamily="34" charset="0"/>
              </a:rPr>
              <a:t>Successful results against objectives / KPIs</a:t>
            </a:r>
            <a:endParaRPr lang="en-GB" sz="800" dirty="0">
              <a:latin typeface="Arial" panose="020B0604020202020204" pitchFamily="34" charset="0"/>
              <a:ea typeface="Times New Roman" panose="02020603050405020304" pitchFamily="18" charset="0"/>
              <a:cs typeface="Arial" panose="020B0604020202020204" pitchFamily="34" charset="0"/>
            </a:endParaRPr>
          </a:p>
          <a:p>
            <a:pPr marL="685800" lvl="1" indent="-228600">
              <a:lnSpc>
                <a:spcPct val="115000"/>
              </a:lnSpc>
              <a:buFont typeface="Arial" panose="020B0604020202020204" pitchFamily="34" charset="0"/>
              <a:buChar char="•"/>
            </a:pPr>
            <a:r>
              <a:rPr lang="en-SG" sz="800" dirty="0">
                <a:effectLst/>
                <a:latin typeface="Arial" panose="020B0604020202020204" pitchFamily="34" charset="0"/>
                <a:ea typeface="Times New Roman" panose="02020603050405020304" pitchFamily="18" charset="0"/>
                <a:cs typeface="Arial" panose="020B0604020202020204" pitchFamily="34" charset="0"/>
              </a:rPr>
              <a:t>Any other exceptional achievements or work that especially merits this award.</a:t>
            </a:r>
          </a:p>
          <a:p>
            <a:pPr lvl="1">
              <a:lnSpc>
                <a:spcPct val="115000"/>
              </a:lnSpc>
            </a:pPr>
            <a:endParaRPr lang="en-SG" sz="800" dirty="0">
              <a:latin typeface="Arial" panose="020B0604020202020204" pitchFamily="34" charset="0"/>
              <a:ea typeface="Times New Roman" panose="02020603050405020304" pitchFamily="18" charset="0"/>
              <a:cs typeface="Arial" panose="020B0604020202020204" pitchFamily="34" charset="0"/>
            </a:endParaRPr>
          </a:p>
          <a:p>
            <a:pPr lvl="1">
              <a:lnSpc>
                <a:spcPct val="115000"/>
              </a:lnSpc>
            </a:pPr>
            <a:r>
              <a:rPr lang="en-SG" sz="800" dirty="0">
                <a:effectLst/>
                <a:latin typeface="Arial" panose="020B0604020202020204" pitchFamily="34" charset="0"/>
                <a:ea typeface="Times New Roman" panose="02020603050405020304" pitchFamily="18" charset="0"/>
                <a:cs typeface="Arial" panose="020B0604020202020204" pitchFamily="34" charset="0"/>
              </a:rPr>
              <a:t>Testimonials for this category are encouraged.</a:t>
            </a:r>
            <a:endParaRPr kumimoji="0" lang="en-US" sz="800" b="0" i="0" u="none" strike="noStrike" kern="1200" cap="none" spc="0" normalizeH="0" baseline="0" noProof="0" dirty="0">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endParaRPr>
          </a:p>
        </p:txBody>
      </p:sp>
      <p:sp>
        <p:nvSpPr>
          <p:cNvPr id="2" name="TextBox 1">
            <a:extLst>
              <a:ext uri="{FF2B5EF4-FFF2-40B4-BE49-F238E27FC236}">
                <a16:creationId xmlns:a16="http://schemas.microsoft.com/office/drawing/2014/main" id="{5B5161CE-4E45-E538-61A2-309AF6DA445E}"/>
              </a:ext>
            </a:extLst>
          </p:cNvPr>
          <p:cNvSpPr txBox="1"/>
          <p:nvPr/>
        </p:nvSpPr>
        <p:spPr>
          <a:xfrm>
            <a:off x="4355976" y="1635646"/>
            <a:ext cx="4104456" cy="2062103"/>
          </a:xfrm>
          <a:prstGeom prst="rect">
            <a:avLst/>
          </a:prstGeom>
          <a:noFill/>
        </p:spPr>
        <p:txBody>
          <a:bodyPr wrap="square">
            <a:spAutoFit/>
          </a:bodyPr>
          <a:lstStyle/>
          <a:p>
            <a:pPr marL="228600" indent="-228600">
              <a:buFont typeface="+mj-lt"/>
              <a:buAutoNum type="arabicPeriod" startAt="43"/>
            </a:pPr>
            <a:r>
              <a:rPr lang="en-GB" sz="800" b="1" dirty="0">
                <a:latin typeface="Arial" panose="020B0604020202020204" pitchFamily="34" charset="0"/>
                <a:ea typeface="Helvetica Neue" panose="02000503000000020004" pitchFamily="2" charset="0"/>
                <a:cs typeface="Arial" panose="020B0604020202020204" pitchFamily="34" charset="0"/>
              </a:rPr>
              <a:t>PR Team of the Year (Brand)</a:t>
            </a:r>
            <a:br>
              <a:rPr lang="en-GB" sz="800" dirty="0">
                <a:latin typeface="Arial" panose="020B0604020202020204" pitchFamily="34" charset="0"/>
                <a:ea typeface="Helvetica Neue" panose="02000503000000020004" pitchFamily="2" charset="0"/>
                <a:cs typeface="Arial" panose="020B0604020202020204" pitchFamily="34" charset="0"/>
              </a:rPr>
            </a:br>
            <a:r>
              <a:rPr lang="en-GB" sz="800" dirty="0">
                <a:latin typeface="Arial" panose="020B0604020202020204" pitchFamily="34" charset="0"/>
                <a:ea typeface="Helvetica Neue" panose="02000503000000020004" pitchFamily="2" charset="0"/>
                <a:cs typeface="Arial" panose="020B0604020202020204" pitchFamily="34" charset="0"/>
              </a:rPr>
              <a:t>This category recognises outstanding work from a brand-side marketing team which has made a significant impact to the organisation’s overall PR campaigns, executions, and results. Entrants can use one particular campaign as a case study of evidence to form their entry or can use aspects from various projects, but all work must have taken place within the eligibility period and they must show evidence of:</a:t>
            </a:r>
            <a:br>
              <a:rPr lang="en-GB" sz="800" dirty="0">
                <a:latin typeface="Arial" panose="020B0604020202020204" pitchFamily="34" charset="0"/>
                <a:ea typeface="Helvetica Neue" panose="02000503000000020004" pitchFamily="2" charset="0"/>
                <a:cs typeface="Arial" panose="020B0604020202020204" pitchFamily="34" charset="0"/>
              </a:rPr>
            </a:br>
            <a:endParaRPr lang="en-GB" sz="800" dirty="0">
              <a:latin typeface="Arial" panose="020B0604020202020204" pitchFamily="34" charset="0"/>
              <a:ea typeface="Helvetica Neue" panose="02000503000000020004" pitchFamily="2" charset="0"/>
              <a:cs typeface="Arial" panose="020B0604020202020204" pitchFamily="34" charset="0"/>
            </a:endParaRPr>
          </a:p>
          <a:p>
            <a:pPr marL="171450" indent="-171450">
              <a:buFont typeface="Arial" panose="020B0604020202020204" pitchFamily="34" charset="0"/>
              <a:buChar char="•"/>
            </a:pPr>
            <a:r>
              <a:rPr lang="en-GB" sz="800" dirty="0">
                <a:latin typeface="Arial" panose="020B0604020202020204" pitchFamily="34" charset="0"/>
                <a:ea typeface="Helvetica Neue" panose="02000503000000020004" pitchFamily="2" charset="0"/>
                <a:cs typeface="Arial" panose="020B0604020202020204" pitchFamily="34" charset="0"/>
              </a:rPr>
              <a:t>Outstanding achievements in campaigns and project management</a:t>
            </a:r>
          </a:p>
          <a:p>
            <a:pPr marL="171450" indent="-171450">
              <a:buFont typeface="Arial" panose="020B0604020202020204" pitchFamily="34" charset="0"/>
              <a:buChar char="•"/>
            </a:pPr>
            <a:r>
              <a:rPr lang="en-GB" sz="800" dirty="0">
                <a:latin typeface="Arial" panose="020B0604020202020204" pitchFamily="34" charset="0"/>
                <a:ea typeface="Helvetica Neue" panose="02000503000000020004" pitchFamily="2" charset="0"/>
                <a:cs typeface="Arial" panose="020B0604020202020204" pitchFamily="34" charset="0"/>
              </a:rPr>
              <a:t>Creativity and innovation</a:t>
            </a:r>
          </a:p>
          <a:p>
            <a:pPr marL="171450" indent="-171450">
              <a:buFont typeface="Arial" panose="020B0604020202020204" pitchFamily="34" charset="0"/>
              <a:buChar char="•"/>
            </a:pPr>
            <a:r>
              <a:rPr lang="en-GB" sz="800" dirty="0">
                <a:latin typeface="Arial" panose="020B0604020202020204" pitchFamily="34" charset="0"/>
                <a:ea typeface="Helvetica Neue" panose="02000503000000020004" pitchFamily="2" charset="0"/>
                <a:cs typeface="Arial" panose="020B0604020202020204" pitchFamily="34" charset="0"/>
              </a:rPr>
              <a:t>Strategic thinking</a:t>
            </a:r>
          </a:p>
          <a:p>
            <a:pPr marL="171450" indent="-171450">
              <a:buFont typeface="Arial" panose="020B0604020202020204" pitchFamily="34" charset="0"/>
              <a:buChar char="•"/>
            </a:pPr>
            <a:r>
              <a:rPr lang="en-GB" sz="800" dirty="0">
                <a:latin typeface="Arial" panose="020B0604020202020204" pitchFamily="34" charset="0"/>
                <a:ea typeface="Helvetica Neue" panose="02000503000000020004" pitchFamily="2" charset="0"/>
                <a:cs typeface="Arial" panose="020B0604020202020204" pitchFamily="34" charset="0"/>
              </a:rPr>
              <a:t>Excellent execution</a:t>
            </a:r>
          </a:p>
          <a:p>
            <a:pPr marL="171450" indent="-171450">
              <a:buFont typeface="Arial" panose="020B0604020202020204" pitchFamily="34" charset="0"/>
              <a:buChar char="•"/>
            </a:pPr>
            <a:r>
              <a:rPr lang="en-GB" sz="800" dirty="0">
                <a:latin typeface="Arial" panose="020B0604020202020204" pitchFamily="34" charset="0"/>
                <a:ea typeface="Helvetica Neue" panose="02000503000000020004" pitchFamily="2" charset="0"/>
                <a:cs typeface="Arial" panose="020B0604020202020204" pitchFamily="34" charset="0"/>
              </a:rPr>
              <a:t>Successful results against objectives / KPIs</a:t>
            </a:r>
          </a:p>
          <a:p>
            <a:pPr marL="171450" indent="-171450">
              <a:buFont typeface="Arial" panose="020B0604020202020204" pitchFamily="34" charset="0"/>
              <a:buChar char="•"/>
            </a:pPr>
            <a:r>
              <a:rPr lang="en-GB" sz="800" dirty="0">
                <a:latin typeface="Arial" panose="020B0604020202020204" pitchFamily="34" charset="0"/>
                <a:ea typeface="Helvetica Neue" panose="02000503000000020004" pitchFamily="2" charset="0"/>
                <a:cs typeface="Arial" panose="020B0604020202020204" pitchFamily="34" charset="0"/>
              </a:rPr>
              <a:t>Any other exceptional achievements or work that especially merits this award. </a:t>
            </a:r>
            <a:br>
              <a:rPr lang="en-GB" sz="800" dirty="0">
                <a:latin typeface="Arial" panose="020B0604020202020204" pitchFamily="34" charset="0"/>
                <a:ea typeface="Helvetica Neue" panose="02000503000000020004" pitchFamily="2" charset="0"/>
                <a:cs typeface="Arial" panose="020B0604020202020204" pitchFamily="34" charset="0"/>
              </a:rPr>
            </a:br>
            <a:endParaRPr lang="en-GB" sz="800" dirty="0">
              <a:latin typeface="Arial" panose="020B0604020202020204" pitchFamily="34" charset="0"/>
              <a:ea typeface="Helvetica Neue" panose="02000503000000020004" pitchFamily="2" charset="0"/>
              <a:cs typeface="Arial" panose="020B0604020202020204" pitchFamily="34" charset="0"/>
            </a:endParaRPr>
          </a:p>
          <a:p>
            <a:r>
              <a:rPr lang="en-GB" sz="800" dirty="0">
                <a:latin typeface="Arial" panose="020B0604020202020204" pitchFamily="34" charset="0"/>
                <a:ea typeface="Helvetica Neue" panose="02000503000000020004" pitchFamily="2" charset="0"/>
                <a:cs typeface="Arial" panose="020B0604020202020204" pitchFamily="34" charset="0"/>
              </a:rPr>
              <a:t>Testimonials for this category are encouraged</a:t>
            </a:r>
          </a:p>
        </p:txBody>
      </p:sp>
    </p:spTree>
    <p:extLst>
      <p:ext uri="{BB962C8B-B14F-4D97-AF65-F5344CB8AC3E}">
        <p14:creationId xmlns:p14="http://schemas.microsoft.com/office/powerpoint/2010/main" val="29417302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E10CDD8-DA02-A344-9C54-84B3FECFEA9C}"/>
              </a:ext>
            </a:extLst>
          </p:cNvPr>
          <p:cNvSpPr txBox="1">
            <a:spLocks/>
          </p:cNvSpPr>
          <p:nvPr/>
        </p:nvSpPr>
        <p:spPr>
          <a:xfrm>
            <a:off x="123539" y="1203598"/>
            <a:ext cx="8840949" cy="646331"/>
          </a:xfrm>
          <a:prstGeom prst="rect">
            <a:avLst/>
          </a:prstGeom>
        </p:spPr>
        <p:txBody>
          <a:bodyPr anchor="ctr"/>
          <a:lstStyle/>
          <a:p>
            <a:r>
              <a:rPr lang="en-US" sz="1100" dirty="0">
                <a:latin typeface="Arial" panose="020B0604020202020204" pitchFamily="34" charset="0"/>
                <a:ea typeface="Helvetica Neue" panose="02000503000000020004" pitchFamily="2" charset="0"/>
                <a:cs typeface="Arial" panose="020B0604020202020204" pitchFamily="34" charset="0"/>
              </a:rPr>
              <a:t>Please write a maximum 2,000 words (total) including evidence to support and address each of the specific category criteria bullet points outlined in the ‘categories &amp; criteria’ section of the Entry Guidelines. Please ensure all areas mentioned are covered within your submission as the jury will be looking for these details. Each bullet point will hold a maximum potential value of 10 points.</a:t>
            </a:r>
          </a:p>
        </p:txBody>
      </p:sp>
      <p:graphicFrame>
        <p:nvGraphicFramePr>
          <p:cNvPr id="7" name="Table 6">
            <a:extLst>
              <a:ext uri="{FF2B5EF4-FFF2-40B4-BE49-F238E27FC236}">
                <a16:creationId xmlns:a16="http://schemas.microsoft.com/office/drawing/2014/main" id="{2E145F3C-8083-BC4B-AC57-2929B952D0F6}"/>
              </a:ext>
            </a:extLst>
          </p:cNvPr>
          <p:cNvGraphicFramePr>
            <a:graphicFrameLocks noGrp="1"/>
          </p:cNvGraphicFramePr>
          <p:nvPr/>
        </p:nvGraphicFramePr>
        <p:xfrm>
          <a:off x="195547" y="1923678"/>
          <a:ext cx="8696934" cy="2464186"/>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2464186">
                <a:tc>
                  <a:txBody>
                    <a:bodyPr/>
                    <a:lstStyle/>
                    <a:p>
                      <a:pPr>
                        <a:buFont typeface="Arial" pitchFamily="34" charset="0"/>
                        <a:buChar char="•"/>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983890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9AB6985D-4BA3-5444-AD01-0F2382DCF8FE}"/>
              </a:ext>
            </a:extLst>
          </p:cNvPr>
          <p:cNvGraphicFramePr>
            <a:graphicFrameLocks noGrp="1"/>
          </p:cNvGraphicFramePr>
          <p:nvPr>
            <p:extLst>
              <p:ext uri="{D42A27DB-BD31-4B8C-83A1-F6EECF244321}">
                <p14:modId xmlns:p14="http://schemas.microsoft.com/office/powerpoint/2010/main" val="2146372505"/>
              </p:ext>
            </p:extLst>
          </p:nvPr>
        </p:nvGraphicFramePr>
        <p:xfrm>
          <a:off x="195547" y="1276350"/>
          <a:ext cx="8696934" cy="3095600"/>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3095600">
                <a:tc>
                  <a:txBody>
                    <a:bodyPr/>
                    <a:lstStyle/>
                    <a:p>
                      <a:pPr>
                        <a:buFont typeface="Arial" pitchFamily="34" charset="0"/>
                        <a:buChar char="•"/>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35543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9AB6985D-4BA3-5444-AD01-0F2382DCF8FE}"/>
              </a:ext>
            </a:extLst>
          </p:cNvPr>
          <p:cNvGraphicFramePr>
            <a:graphicFrameLocks noGrp="1"/>
          </p:cNvGraphicFramePr>
          <p:nvPr/>
        </p:nvGraphicFramePr>
        <p:xfrm>
          <a:off x="195547" y="1276350"/>
          <a:ext cx="8696934" cy="3095600"/>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3095600">
                <a:tc>
                  <a:txBody>
                    <a:bodyPr/>
                    <a:lstStyle/>
                    <a:p>
                      <a:pPr>
                        <a:buFont typeface="Arial" pitchFamily="34" charset="0"/>
                        <a:buChar char="•"/>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475006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92248363-1F93-3441-8DFF-096C598C0D7F}"/>
              </a:ext>
            </a:extLst>
          </p:cNvPr>
          <p:cNvGraphicFramePr>
            <a:graphicFrameLocks noGrp="1"/>
          </p:cNvGraphicFramePr>
          <p:nvPr>
            <p:extLst>
              <p:ext uri="{D42A27DB-BD31-4B8C-83A1-F6EECF244321}">
                <p14:modId xmlns:p14="http://schemas.microsoft.com/office/powerpoint/2010/main" val="463621224"/>
              </p:ext>
            </p:extLst>
          </p:nvPr>
        </p:nvGraphicFramePr>
        <p:xfrm>
          <a:off x="143508" y="1275606"/>
          <a:ext cx="8856984" cy="3095601"/>
        </p:xfrm>
        <a:graphic>
          <a:graphicData uri="http://schemas.openxmlformats.org/drawingml/2006/table">
            <a:tbl>
              <a:tblPr firstRow="1" bandRow="1">
                <a:tableStyleId>{5C22544A-7EE6-4342-B048-85BDC9FD1C3A}</a:tableStyleId>
              </a:tblPr>
              <a:tblGrid>
                <a:gridCol w="8856984">
                  <a:extLst>
                    <a:ext uri="{9D8B030D-6E8A-4147-A177-3AD203B41FA5}">
                      <a16:colId xmlns:a16="http://schemas.microsoft.com/office/drawing/2014/main" val="20000"/>
                    </a:ext>
                  </a:extLst>
                </a:gridCol>
              </a:tblGrid>
              <a:tr h="3095601">
                <a:tc>
                  <a:txBody>
                    <a:bodyPr/>
                    <a:lstStyle/>
                    <a:p>
                      <a:endParaRPr lang="en-US" sz="1600" b="1" kern="1200" dirty="0">
                        <a:solidFill>
                          <a:schemeClr val="tx1"/>
                        </a:solidFill>
                        <a:latin typeface="Helvetica CE 45 Light" pitchFamily="82" charset="0"/>
                        <a:ea typeface="+mn-ea"/>
                        <a:cs typeface="+mn-cs"/>
                      </a:endParaRPr>
                    </a:p>
                    <a:p>
                      <a:endParaRPr lang="en-US" sz="1600" b="1" kern="1200" dirty="0">
                        <a:solidFill>
                          <a:schemeClr val="tx1"/>
                        </a:solidFill>
                        <a:latin typeface="Helvetica CE 45 Light" pitchFamily="82" charset="0"/>
                        <a:ea typeface="+mn-ea"/>
                        <a:cs typeface="+mn-cs"/>
                      </a:endParaRPr>
                    </a:p>
                    <a:p>
                      <a:endParaRPr lang="en-US" sz="1600" b="1" kern="1200" dirty="0">
                        <a:solidFill>
                          <a:schemeClr val="tx1"/>
                        </a:solidFill>
                        <a:latin typeface="Arial" panose="020B0604020202020204" pitchFamily="34" charset="0"/>
                        <a:ea typeface="+mn-ea"/>
                        <a:cs typeface="Arial" panose="020B0604020202020204" pitchFamily="34" charset="0"/>
                      </a:endParaRPr>
                    </a:p>
                    <a:p>
                      <a:r>
                        <a:rPr lang="en-US" sz="1200" b="1" kern="1200" dirty="0">
                          <a:solidFill>
                            <a:schemeClr val="tx1"/>
                          </a:solidFill>
                          <a:latin typeface="Arial" panose="020B0604020202020204" pitchFamily="34" charset="0"/>
                          <a:ea typeface="+mn-ea"/>
                          <a:cs typeface="Arial" panose="020B0604020202020204" pitchFamily="34" charset="0"/>
                        </a:rPr>
                        <a:t>DECLARATION </a:t>
                      </a:r>
                    </a:p>
                    <a:p>
                      <a:r>
                        <a:rPr lang="en-US" sz="1200" b="1" kern="1200" dirty="0">
                          <a:solidFill>
                            <a:schemeClr val="tx1"/>
                          </a:solidFill>
                          <a:latin typeface="Arial" panose="020B0604020202020204" pitchFamily="34" charset="0"/>
                          <a:ea typeface="+mn-ea"/>
                          <a:cs typeface="Arial" panose="020B0604020202020204" pitchFamily="34" charset="0"/>
                        </a:rPr>
                        <a:t> </a:t>
                      </a:r>
                    </a:p>
                    <a:p>
                      <a:r>
                        <a:rPr lang="en-US" sz="1200" b="1" kern="1200" dirty="0">
                          <a:solidFill>
                            <a:schemeClr val="tx1"/>
                          </a:solidFill>
                          <a:latin typeface="Arial" panose="020B0604020202020204" pitchFamily="34" charset="0"/>
                          <a:ea typeface="+mn-ea"/>
                          <a:cs typeface="Arial" panose="020B0604020202020204" pitchFamily="34" charset="0"/>
                          <a:sym typeface="Wingdings 2"/>
                        </a:rPr>
                        <a:t></a:t>
                      </a:r>
                      <a:r>
                        <a:rPr lang="en-US" sz="1200" b="0" kern="1200" dirty="0">
                          <a:solidFill>
                            <a:schemeClr val="tx1"/>
                          </a:solidFill>
                          <a:latin typeface="Arial" panose="020B0604020202020204" pitchFamily="34" charset="0"/>
                          <a:ea typeface="+mn-ea"/>
                          <a:cs typeface="Arial" panose="020B0604020202020204" pitchFamily="34" charset="0"/>
                        </a:rPr>
                        <a:t> </a:t>
                      </a:r>
                      <a:r>
                        <a:rPr lang="en-US" sz="1200" b="0" i="0" kern="1200" dirty="0">
                          <a:solidFill>
                            <a:schemeClr val="tx1"/>
                          </a:solidFill>
                          <a:latin typeface="Arial" panose="020B0604020202020204" pitchFamily="34" charset="0"/>
                          <a:ea typeface="+mn-ea"/>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200" b="1" kern="1200" dirty="0">
                        <a:solidFill>
                          <a:schemeClr val="tx1"/>
                        </a:solidFill>
                        <a:latin typeface="Arial" panose="020B0604020202020204" pitchFamily="34" charset="0"/>
                        <a:ea typeface="+mn-ea"/>
                        <a:cs typeface="Arial" panose="020B0604020202020204" pitchFamily="34" charset="0"/>
                      </a:endParaRPr>
                    </a:p>
                    <a:p>
                      <a:pPr algn="ctr"/>
                      <a:r>
                        <a:rPr lang="en-AU" sz="1200" b="1" kern="1200" dirty="0">
                          <a:solidFill>
                            <a:schemeClr val="tx1"/>
                          </a:solidFill>
                          <a:latin typeface="Arial" panose="020B0604020202020204" pitchFamily="34" charset="0"/>
                          <a:ea typeface="+mn-ea"/>
                          <a:cs typeface="Arial" panose="020B0604020202020204" pitchFamily="34" charset="0"/>
                        </a:rPr>
                        <a:t>-THE END- </a:t>
                      </a:r>
                      <a:endParaRPr lang="en-US" sz="1200" b="1" kern="1200" dirty="0">
                        <a:solidFill>
                          <a:schemeClr val="tx1"/>
                        </a:solidFill>
                        <a:latin typeface="Arial" panose="020B0604020202020204" pitchFamily="34" charset="0"/>
                        <a:ea typeface="+mn-ea"/>
                        <a:cs typeface="Arial" panose="020B0604020202020204" pitchFamily="34" charset="0"/>
                      </a:endParaRPr>
                    </a:p>
                    <a:p>
                      <a:pPr>
                        <a:buFont typeface="Arial" pitchFamily="34" charset="0"/>
                        <a:buNone/>
                      </a:pPr>
                      <a:endParaRPr lang="en-GB" sz="1500" b="0" i="1" kern="1200" dirty="0">
                        <a:solidFill>
                          <a:schemeClr val="tx1"/>
                        </a:solidFill>
                        <a:latin typeface="Helvetica Neue CE 55 Roman" panose="02000503040000020004" pitchFamily="2" charset="0"/>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1656165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3856</TotalTime>
  <Words>965</Words>
  <Application>Microsoft Office PowerPoint</Application>
  <PresentationFormat>On-screen Show (16:9)</PresentationFormat>
  <Paragraphs>74</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Helvetica CE 45 Light</vt:lpstr>
      <vt:lpstr>Helvetica Neue CE 55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Booney Tay</dc:creator>
  <cp:lastModifiedBy>Sandi Lapida</cp:lastModifiedBy>
  <cp:revision>414</cp:revision>
  <dcterms:created xsi:type="dcterms:W3CDTF">2006-08-16T00:00:00Z</dcterms:created>
  <dcterms:modified xsi:type="dcterms:W3CDTF">2025-09-08T10:46:41Z</dcterms:modified>
</cp:coreProperties>
</file>